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6" r:id="rId4"/>
    <p:sldId id="259" r:id="rId5"/>
    <p:sldId id="260" r:id="rId6"/>
    <p:sldId id="266" r:id="rId7"/>
    <p:sldId id="268" r:id="rId8"/>
    <p:sldId id="261" r:id="rId9"/>
    <p:sldId id="262" r:id="rId10"/>
    <p:sldId id="270" r:id="rId11"/>
    <p:sldId id="263" r:id="rId12"/>
    <p:sldId id="264" r:id="rId13"/>
    <p:sldId id="271" r:id="rId14"/>
    <p:sldId id="269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97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54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84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58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63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70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48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766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42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0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1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96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7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32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20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06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28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C669-4F31-4203-9FEB-6E1D3D5E8EA0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9E2EA-5EE4-4E0E-BBD4-8469416CA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39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4LQaWJRDg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0DEFBD-72F7-43C1-B474-621A7E391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DC6897-6CA1-4883-8375-3936518D1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iwo jima foto">
            <a:extLst>
              <a:ext uri="{FF2B5EF4-FFF2-40B4-BE49-F238E27FC236}">
                <a16:creationId xmlns:a16="http://schemas.microsoft.com/office/drawing/2014/main" id="{493F264B-818F-4881-8BE9-50DDF6FD16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4"/>
          <a:stretch/>
        </p:blipFill>
        <p:spPr bwMode="auto">
          <a:xfrm>
            <a:off x="0" y="-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D7D025-393F-44C3-8A06-FA47ED79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6773" y="728663"/>
            <a:ext cx="1372552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highlight>
                  <a:srgbClr val="800000"/>
                </a:highlight>
              </a:rPr>
              <a:t>De </a:t>
            </a:r>
            <a:r>
              <a:rPr lang="en-US" sz="4000" dirty="0" err="1">
                <a:highlight>
                  <a:srgbClr val="800000"/>
                </a:highlight>
              </a:rPr>
              <a:t>Pacifische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r>
              <a:rPr lang="en-US" sz="4000" dirty="0" err="1">
                <a:highlight>
                  <a:srgbClr val="800000"/>
                </a:highlight>
              </a:rPr>
              <a:t>Oorlog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r>
              <a:rPr lang="en-US" sz="4000" dirty="0" err="1">
                <a:highlight>
                  <a:srgbClr val="800000"/>
                </a:highlight>
              </a:rPr>
              <a:t>en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r>
              <a:rPr lang="en-US" sz="4000" dirty="0" err="1">
                <a:highlight>
                  <a:srgbClr val="800000"/>
                </a:highlight>
              </a:rPr>
              <a:t>Japanse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r>
              <a:rPr lang="en-US" sz="4000" dirty="0" err="1">
                <a:highlight>
                  <a:srgbClr val="800000"/>
                </a:highlight>
              </a:rPr>
              <a:t>bezetting</a:t>
            </a:r>
            <a:r>
              <a:rPr lang="en-US" sz="4000" dirty="0">
                <a:highlight>
                  <a:srgbClr val="800000"/>
                </a:highlight>
              </a:rPr>
              <a:t> van </a:t>
            </a:r>
            <a:br>
              <a:rPr lang="en-US" sz="4000" dirty="0">
                <a:highlight>
                  <a:srgbClr val="800000"/>
                </a:highlight>
              </a:rPr>
            </a:br>
            <a:r>
              <a:rPr lang="en-US" sz="4000" dirty="0" err="1">
                <a:highlight>
                  <a:srgbClr val="800000"/>
                </a:highlight>
              </a:rPr>
              <a:t>Nederlands-Indië</a:t>
            </a:r>
            <a:endParaRPr lang="en-US" sz="4000" dirty="0"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5666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okinawa wo2">
            <a:extLst>
              <a:ext uri="{FF2B5EF4-FFF2-40B4-BE49-F238E27FC236}">
                <a16:creationId xmlns:a16="http://schemas.microsoft.com/office/drawing/2014/main" id="{ED23D4D2-2808-4CF0-9D0C-B69035126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 b="4596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FE7CAC6-EFB5-4E2E-AEC9-86EA3718C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B90840-436B-4D84-8B16-E6549A34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1326321"/>
          </a:xfrm>
        </p:spPr>
        <p:txBody>
          <a:bodyPr>
            <a:normAutofit/>
          </a:bodyPr>
          <a:lstStyle/>
          <a:p>
            <a:r>
              <a:rPr lang="nl-NL" sz="4400" dirty="0" err="1">
                <a:latin typeface="+mn-lt"/>
              </a:rPr>
              <a:t>Okinawa</a:t>
            </a:r>
            <a:r>
              <a:rPr lang="nl-NL" sz="4400" dirty="0">
                <a:latin typeface="+mn-lt"/>
              </a:rPr>
              <a:t> </a:t>
            </a:r>
            <a:r>
              <a:rPr lang="da-DK" sz="4400" dirty="0">
                <a:effectLst/>
                <a:latin typeface="+mn-lt"/>
              </a:rPr>
              <a:t> (1 apr – 22 juni ‘45)</a:t>
            </a:r>
            <a:endParaRPr lang="nl-NL" sz="44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30E56-D7D9-48C8-A688-FD78C038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3"/>
            <a:ext cx="10821005" cy="4238061"/>
          </a:xfrm>
        </p:spPr>
        <p:txBody>
          <a:bodyPr>
            <a:normAutofit lnSpcReduction="10000"/>
          </a:bodyPr>
          <a:lstStyle/>
          <a:p>
            <a:r>
              <a:rPr lang="nl-NL" sz="4000" dirty="0"/>
              <a:t>Strategisch: communicatie en materiaal</a:t>
            </a:r>
          </a:p>
          <a:p>
            <a:r>
              <a:rPr lang="nl-NL" sz="4000" dirty="0"/>
              <a:t>Burgerbevolking</a:t>
            </a:r>
          </a:p>
          <a:p>
            <a:r>
              <a:rPr lang="nl-NL" sz="4000" dirty="0"/>
              <a:t>Wanhoop</a:t>
            </a:r>
          </a:p>
          <a:p>
            <a:r>
              <a:rPr lang="nl-NL" sz="4000" dirty="0"/>
              <a:t>Kamikaze-eenheden</a:t>
            </a:r>
          </a:p>
          <a:p>
            <a:r>
              <a:rPr lang="nl-NL" sz="4000" dirty="0"/>
              <a:t>Aanslagen</a:t>
            </a:r>
          </a:p>
          <a:p>
            <a:endParaRPr lang="nl-NL" dirty="0"/>
          </a:p>
        </p:txBody>
      </p:sp>
      <p:pic>
        <p:nvPicPr>
          <p:cNvPr id="5124" name="Picture 4" descr="Afbeeldingsresultaat voor kamikaze okinawa">
            <a:extLst>
              <a:ext uri="{FF2B5EF4-FFF2-40B4-BE49-F238E27FC236}">
                <a16:creationId xmlns:a16="http://schemas.microsoft.com/office/drawing/2014/main" id="{36251616-C930-4EE4-AC79-3A2274CE3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21" y="333376"/>
            <a:ext cx="8210550" cy="59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84891-0D27-4BB3-B8C3-D27E76C7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manhattanproject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B39E7-A52D-46F6-974C-CF6D665E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38398"/>
            <a:ext cx="10353762" cy="3352802"/>
          </a:xfrm>
        </p:spPr>
        <p:txBody>
          <a:bodyPr>
            <a:normAutofit/>
          </a:bodyPr>
          <a:lstStyle/>
          <a:p>
            <a:r>
              <a:rPr lang="nl-NL" sz="4400" dirty="0"/>
              <a:t>16 juli</a:t>
            </a:r>
          </a:p>
          <a:p>
            <a:r>
              <a:rPr lang="nl-NL" sz="4400" dirty="0"/>
              <a:t>Geen idee</a:t>
            </a:r>
          </a:p>
        </p:txBody>
      </p:sp>
      <p:pic>
        <p:nvPicPr>
          <p:cNvPr id="6148" name="Picture 4" descr="Afbeeldingsresultaat voor manhattanporject">
            <a:extLst>
              <a:ext uri="{FF2B5EF4-FFF2-40B4-BE49-F238E27FC236}">
                <a16:creationId xmlns:a16="http://schemas.microsoft.com/office/drawing/2014/main" id="{F90B6C98-7E48-4112-972B-1A4A05A9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69508"/>
            <a:ext cx="2390775" cy="240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manhattanporject">
            <a:extLst>
              <a:ext uri="{FF2B5EF4-FFF2-40B4-BE49-F238E27FC236}">
                <a16:creationId xmlns:a16="http://schemas.microsoft.com/office/drawing/2014/main" id="{5D61F826-1C20-4352-AE2F-DF59A709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0" y="347851"/>
            <a:ext cx="10956670" cy="61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1D52EBE-865E-4E5D-B488-B709A21F3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91" t="29583" r="2422" b="21527"/>
          <a:stretch/>
        </p:blipFill>
        <p:spPr>
          <a:xfrm>
            <a:off x="3866410" y="186344"/>
            <a:ext cx="4053321" cy="64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61AF9-EE12-4DDA-BCC3-340E70E9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345" y="289622"/>
            <a:ext cx="10353761" cy="1326321"/>
          </a:xfrm>
        </p:spPr>
        <p:txBody>
          <a:bodyPr/>
          <a:lstStyle/>
          <a:p>
            <a:r>
              <a:rPr lang="nl-NL" dirty="0"/>
              <a:t>Het 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E0C55A-9B33-418B-87ED-4C2821752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474" y="1745421"/>
            <a:ext cx="7733442" cy="5133974"/>
          </a:xfrm>
        </p:spPr>
        <p:txBody>
          <a:bodyPr/>
          <a:lstStyle/>
          <a:p>
            <a:r>
              <a:rPr lang="nl-NL" sz="4000" dirty="0"/>
              <a:t>Operatie ‘</a:t>
            </a:r>
            <a:r>
              <a:rPr lang="nl-NL" sz="4000" dirty="0" err="1"/>
              <a:t>Starvation</a:t>
            </a:r>
            <a:r>
              <a:rPr lang="nl-NL" sz="4000" dirty="0"/>
              <a:t>’.</a:t>
            </a:r>
          </a:p>
          <a:p>
            <a:r>
              <a:rPr lang="nl-NL" sz="4000" dirty="0"/>
              <a:t>6 en 9 augustus, 1945</a:t>
            </a:r>
          </a:p>
          <a:p>
            <a:r>
              <a:rPr lang="nl-NL" sz="4000" dirty="0"/>
              <a:t>Half miljoen mensen</a:t>
            </a:r>
          </a:p>
          <a:p>
            <a:r>
              <a:rPr lang="nl-NL" sz="4000" dirty="0"/>
              <a:t>Capitulatie</a:t>
            </a:r>
          </a:p>
          <a:p>
            <a:r>
              <a:rPr lang="nl-NL" sz="4000" dirty="0"/>
              <a:t>Achtjarige overname.</a:t>
            </a:r>
          </a:p>
          <a:p>
            <a:endParaRPr lang="nl-NL" dirty="0"/>
          </a:p>
        </p:txBody>
      </p:sp>
      <p:pic>
        <p:nvPicPr>
          <p:cNvPr id="7170" name="Picture 2" descr="Afbeeldingsresultaat voor Hiroshima en Nagasaki">
            <a:extLst>
              <a:ext uri="{FF2B5EF4-FFF2-40B4-BE49-F238E27FC236}">
                <a16:creationId xmlns:a16="http://schemas.microsoft.com/office/drawing/2014/main" id="{9C52AE46-D355-400E-8461-1873DDCB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5" y="457199"/>
            <a:ext cx="4029289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2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E03AD-555D-4063-BD7A-1E2DA99B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DDB8F-D0BA-4EED-BC91-DC944BEEA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Afbeeldingsresultaat voor Hiroshima en Nagasaki">
            <a:extLst>
              <a:ext uri="{FF2B5EF4-FFF2-40B4-BE49-F238E27FC236}">
                <a16:creationId xmlns:a16="http://schemas.microsoft.com/office/drawing/2014/main" id="{BFF2A2A5-FD34-47CB-AFDE-D2D286CE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0"/>
            <a:ext cx="8918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Hiroshima en Nagasaki">
            <a:extLst>
              <a:ext uri="{FF2B5EF4-FFF2-40B4-BE49-F238E27FC236}">
                <a16:creationId xmlns:a16="http://schemas.microsoft.com/office/drawing/2014/main" id="{0E2EF282-ED37-4914-BA1C-5D6717C2F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60" y="0"/>
            <a:ext cx="99752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hiroshima">
            <a:extLst>
              <a:ext uri="{FF2B5EF4-FFF2-40B4-BE49-F238E27FC236}">
                <a16:creationId xmlns:a16="http://schemas.microsoft.com/office/drawing/2014/main" id="{19A6F953-3CDD-4A49-88F8-A865BF64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84" y="-131920"/>
            <a:ext cx="8918575" cy="69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politionele acties">
            <a:extLst>
              <a:ext uri="{FF2B5EF4-FFF2-40B4-BE49-F238E27FC236}">
                <a16:creationId xmlns:a16="http://schemas.microsoft.com/office/drawing/2014/main" id="{BFA960F5-413B-44B9-ADC1-896A2E87F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8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FE7CAC6-EFB5-4E2E-AEC9-86EA3718C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D29403-1F41-4939-AFD6-9F1057FA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nl-NL" dirty="0"/>
              <a:t>Politionele acties (1946-1949)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7F1613-7438-4416-A7F1-DBB4B91A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64" y="1934786"/>
            <a:ext cx="11026671" cy="4313614"/>
          </a:xfrm>
        </p:spPr>
        <p:txBody>
          <a:bodyPr>
            <a:normAutofit lnSpcReduction="10000"/>
          </a:bodyPr>
          <a:lstStyle/>
          <a:p>
            <a:r>
              <a:rPr lang="nl-NL" sz="3600" dirty="0"/>
              <a:t>Soekarno roept onafhankelijkheid uit, 1945.</a:t>
            </a:r>
          </a:p>
          <a:p>
            <a:r>
              <a:rPr lang="nl-NL" sz="3600" dirty="0"/>
              <a:t>Politionele acties (1946) </a:t>
            </a:r>
            <a:r>
              <a:rPr lang="nl-NL" sz="3600" dirty="0">
                <a:sym typeface="Wingdings" panose="05000000000000000000" pitchFamily="2" charset="2"/>
              </a:rPr>
              <a:t> Macht en orde herstellen.</a:t>
            </a:r>
          </a:p>
          <a:p>
            <a:r>
              <a:rPr lang="nl-NL" sz="3600" dirty="0">
                <a:sym typeface="Wingdings" panose="05000000000000000000" pitchFamily="2" charset="2"/>
              </a:rPr>
              <a:t>1947: Situatie escaleert </a:t>
            </a:r>
          </a:p>
          <a:p>
            <a:r>
              <a:rPr lang="nl-NL" sz="3600" dirty="0">
                <a:sym typeface="Wingdings" panose="05000000000000000000" pitchFamily="2" charset="2"/>
              </a:rPr>
              <a:t>1949: Onafhankelijkheid en massamigratie.</a:t>
            </a:r>
          </a:p>
          <a:p>
            <a:r>
              <a:rPr lang="nl-NL" sz="3600" dirty="0"/>
              <a:t>27 december: Erkenning NL</a:t>
            </a:r>
          </a:p>
        </p:txBody>
      </p:sp>
    </p:spTree>
    <p:extLst>
      <p:ext uri="{BB962C8B-B14F-4D97-AF65-F5344CB8AC3E}">
        <p14:creationId xmlns:p14="http://schemas.microsoft.com/office/powerpoint/2010/main" val="48739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8E663-841B-4771-91FA-BE9DED6D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Toetsstof</a:t>
            </a:r>
            <a:r>
              <a:rPr lang="nl-NL" dirty="0"/>
              <a:t> SO.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471961-D6A6-4BA7-8F3D-144FABA6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/>
              <a:t>Alles over Japan (1894-1945).</a:t>
            </a:r>
          </a:p>
          <a:p>
            <a:pPr lvl="1"/>
            <a:r>
              <a:rPr lang="nl-NL" sz="3600" dirty="0"/>
              <a:t>De industrialisatie – capitulatie 1945.</a:t>
            </a:r>
          </a:p>
          <a:p>
            <a:pPr lvl="1"/>
            <a:r>
              <a:rPr lang="nl-NL" sz="3600" dirty="0"/>
              <a:t>Bezetting Nederlands-Indië</a:t>
            </a:r>
          </a:p>
          <a:p>
            <a:pPr lvl="1"/>
            <a:r>
              <a:rPr lang="nl-NL" sz="3600" dirty="0" err="1"/>
              <a:t>Hakko</a:t>
            </a:r>
            <a:r>
              <a:rPr lang="nl-NL" sz="3600" dirty="0"/>
              <a:t> </a:t>
            </a:r>
            <a:r>
              <a:rPr lang="nl-NL" sz="3600" dirty="0" err="1"/>
              <a:t>Ichiu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16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8C28D-4FCF-4E51-A5E3-DD294494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Hiroshima: Dropping the Bomb">
            <a:hlinkClick r:id="" action="ppaction://media"/>
            <a:extLst>
              <a:ext uri="{FF2B5EF4-FFF2-40B4-BE49-F238E27FC236}">
                <a16:creationId xmlns:a16="http://schemas.microsoft.com/office/drawing/2014/main" id="{A2B38274-2E5A-4034-B4CD-B11A7730D8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4525" y="30783"/>
            <a:ext cx="11109325" cy="68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C58E4-04A9-4921-8ECE-67E52FF2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307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E3F049-E5D7-42B7-BCD0-59569191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49400"/>
            <a:ext cx="10353762" cy="4927600"/>
          </a:xfrm>
        </p:spPr>
        <p:txBody>
          <a:bodyPr>
            <a:normAutofit lnSpcReduction="10000"/>
          </a:bodyPr>
          <a:lstStyle/>
          <a:p>
            <a:r>
              <a:rPr lang="nl-NL" sz="4000" dirty="0"/>
              <a:t>Even herhalen.</a:t>
            </a:r>
          </a:p>
          <a:p>
            <a:r>
              <a:rPr lang="nl-NL" sz="4000" dirty="0"/>
              <a:t>In het nieuws.</a:t>
            </a:r>
          </a:p>
          <a:p>
            <a:r>
              <a:rPr lang="nl-NL" sz="4000" dirty="0" err="1"/>
              <a:t>Pacifische</a:t>
            </a:r>
            <a:r>
              <a:rPr lang="nl-NL" sz="4000" dirty="0"/>
              <a:t> Zeeoorlog (1941-1945).</a:t>
            </a:r>
          </a:p>
          <a:p>
            <a:r>
              <a:rPr lang="nl-NL" sz="4000" dirty="0"/>
              <a:t>De Japanse bezetting van Nederlands-Indië</a:t>
            </a:r>
          </a:p>
          <a:p>
            <a:r>
              <a:rPr lang="nl-NL" sz="4000" dirty="0" err="1"/>
              <a:t>Toetsstof</a:t>
            </a:r>
            <a:endParaRPr lang="nl-NL" sz="4000" dirty="0"/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39281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D1799-9DF2-4920-8ABE-4D8AF1B7C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400049"/>
            <a:ext cx="9001462" cy="804863"/>
          </a:xfrm>
        </p:spPr>
        <p:txBody>
          <a:bodyPr/>
          <a:lstStyle/>
          <a:p>
            <a:r>
              <a:rPr lang="nl-NL" dirty="0"/>
              <a:t>Even herhalen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56C74D-F1DE-456F-9799-FD0EAFD2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53" y="1959668"/>
            <a:ext cx="11709647" cy="478948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/>
              <a:t>Wat hield de </a:t>
            </a:r>
            <a:r>
              <a:rPr lang="nl-NL" sz="3200" i="1" dirty="0" err="1"/>
              <a:t>hakko</a:t>
            </a:r>
            <a:r>
              <a:rPr lang="nl-NL" sz="3200" i="1" dirty="0"/>
              <a:t> </a:t>
            </a:r>
            <a:r>
              <a:rPr lang="nl-NL" sz="3200" i="1" dirty="0" err="1"/>
              <a:t>ichiu</a:t>
            </a:r>
            <a:r>
              <a:rPr lang="nl-NL" sz="3200" i="1" dirty="0"/>
              <a:t> </a:t>
            </a:r>
            <a:r>
              <a:rPr lang="nl-NL" sz="3200" dirty="0"/>
              <a:t>in?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/>
              <a:t>Wat was opvallend aan de uitslag van de Russisch-Japanse Oorlog?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/>
              <a:t>Hoe werd het nationalisme verspreid in Azië?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/>
              <a:t>Waarom vielen de Japanners Pearl </a:t>
            </a:r>
            <a:r>
              <a:rPr lang="nl-NL" sz="3200" dirty="0" err="1"/>
              <a:t>Harbor</a:t>
            </a:r>
            <a:r>
              <a:rPr lang="nl-NL" sz="3200" dirty="0"/>
              <a:t> aan in 1941?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88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Franklin d roosevelt toespraak 1941">
            <a:extLst>
              <a:ext uri="{FF2B5EF4-FFF2-40B4-BE49-F238E27FC236}">
                <a16:creationId xmlns:a16="http://schemas.microsoft.com/office/drawing/2014/main" id="{64B3D426-6200-4A3E-8068-37DD1E36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26414C-FD77-404C-8AAD-6C011042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highlight>
                  <a:srgbClr val="800000"/>
                </a:highlight>
              </a:rPr>
              <a:t>8 december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85AB65-DAB4-4999-B6F3-5FFB50E12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0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CE38E-5E78-4F70-A48A-0F79A513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nl-NL" dirty="0" err="1"/>
              <a:t>Midway</a:t>
            </a:r>
            <a:r>
              <a:rPr lang="nl-NL" dirty="0"/>
              <a:t> (4-7 juni, 1942)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75081B-2017-479E-A2A2-83FB95C1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525179"/>
            <a:ext cx="11372295" cy="5065601"/>
          </a:xfrm>
        </p:spPr>
        <p:txBody>
          <a:bodyPr/>
          <a:lstStyle/>
          <a:p>
            <a:r>
              <a:rPr lang="nl-NL" sz="3600" dirty="0"/>
              <a:t>Keerpunt</a:t>
            </a:r>
          </a:p>
          <a:p>
            <a:r>
              <a:rPr lang="nl-NL" sz="3600" dirty="0"/>
              <a:t>Codes ontcijferd</a:t>
            </a:r>
          </a:p>
          <a:p>
            <a:r>
              <a:rPr lang="nl-NL" sz="3600" dirty="0"/>
              <a:t>Vernietiging van vliegdekschepen en onderzeeërs</a:t>
            </a:r>
          </a:p>
          <a:p>
            <a:r>
              <a:rPr lang="nl-NL" sz="3600" dirty="0"/>
              <a:t>Tactische overwinning</a:t>
            </a:r>
          </a:p>
          <a:p>
            <a:r>
              <a:rPr lang="nl-NL" sz="3600" dirty="0"/>
              <a:t>Keerpunt </a:t>
            </a:r>
            <a:r>
              <a:rPr lang="nl-NL" sz="3600" dirty="0">
                <a:sym typeface="Wingdings" panose="05000000000000000000" pitchFamily="2" charset="2"/>
              </a:rPr>
              <a:t> ‘Islandhopping’.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880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CB2B6-E460-4FB2-9400-3774CAD6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Bezetting van </a:t>
            </a:r>
            <a:r>
              <a:rPr lang="nl-NL" dirty="0" err="1"/>
              <a:t>nederlands-Indië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(1942-1945)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E104DC-6076-4519-96F9-371E5D05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4" y="2096063"/>
            <a:ext cx="8557657" cy="4657161"/>
          </a:xfrm>
        </p:spPr>
        <p:txBody>
          <a:bodyPr/>
          <a:lstStyle/>
          <a:p>
            <a:r>
              <a:rPr lang="nl-NL" sz="3600" dirty="0"/>
              <a:t>Slag om de Javazee (900 doden).</a:t>
            </a:r>
          </a:p>
          <a:p>
            <a:r>
              <a:rPr lang="nl-NL" sz="3600" dirty="0"/>
              <a:t>Annexatie Thailand</a:t>
            </a:r>
          </a:p>
          <a:p>
            <a:r>
              <a:rPr lang="nl-NL" sz="3600" dirty="0"/>
              <a:t>Aanval Filipijnen, Birma en Indonesië</a:t>
            </a:r>
          </a:p>
          <a:p>
            <a:r>
              <a:rPr lang="nl-NL" sz="3600" dirty="0"/>
              <a:t>Soekarno strijdt voor onafhankelijkheid</a:t>
            </a:r>
          </a:p>
          <a:p>
            <a:endParaRPr lang="nl-NL" dirty="0"/>
          </a:p>
        </p:txBody>
      </p:sp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B46E7B4B-D742-4214-94B6-805BAC35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18" y="1680651"/>
            <a:ext cx="316865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0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Dodenspoorlijn'">
            <a:extLst>
              <a:ext uri="{FF2B5EF4-FFF2-40B4-BE49-F238E27FC236}">
                <a16:creationId xmlns:a16="http://schemas.microsoft.com/office/drawing/2014/main" id="{9C613BDE-D91C-4C33-8BEB-B60C5B79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14" y="1405501"/>
            <a:ext cx="6994736" cy="43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jappenkampen">
            <a:extLst>
              <a:ext uri="{FF2B5EF4-FFF2-40B4-BE49-F238E27FC236}">
                <a16:creationId xmlns:a16="http://schemas.microsoft.com/office/drawing/2014/main" id="{A7CF1FFE-2B7C-4093-B13F-92DA7695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" y="1405501"/>
            <a:ext cx="5910646" cy="43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F85DD7-DF13-4A9C-B672-410F3487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42950"/>
            <a:ext cx="10353761" cy="5743575"/>
          </a:xfrm>
        </p:spPr>
        <p:txBody>
          <a:bodyPr>
            <a:normAutofit fontScale="90000"/>
          </a:bodyPr>
          <a:lstStyle/>
          <a:p>
            <a:r>
              <a:rPr lang="nl-NL" sz="4000" u="sng" dirty="0"/>
              <a:t>Jappenkampen en Dodenspoorlijn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Ziekte, hongersnood en zware arbeid</a:t>
            </a:r>
          </a:p>
        </p:txBody>
      </p:sp>
    </p:spTree>
    <p:extLst>
      <p:ext uri="{BB962C8B-B14F-4D97-AF65-F5344CB8AC3E}">
        <p14:creationId xmlns:p14="http://schemas.microsoft.com/office/powerpoint/2010/main" val="113468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iwo jima">
            <a:extLst>
              <a:ext uri="{FF2B5EF4-FFF2-40B4-BE49-F238E27FC236}">
                <a16:creationId xmlns:a16="http://schemas.microsoft.com/office/drawing/2014/main" id="{6AE3F075-6B96-454C-B5C6-79EECC1FF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7878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FE7CAC6-EFB5-4E2E-AEC9-86EA3718C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4B7CC2-9B7E-45C4-9B71-A3A98773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nl-NL" err="1"/>
              <a:t>Iwo</a:t>
            </a:r>
            <a:r>
              <a:rPr lang="nl-NL"/>
              <a:t> </a:t>
            </a:r>
            <a:r>
              <a:rPr lang="nl-NL" err="1"/>
              <a:t>Jima</a:t>
            </a:r>
            <a:r>
              <a:rPr lang="nl-NL"/>
              <a:t> </a:t>
            </a:r>
            <a:r>
              <a:rPr lang="nl-NL">
                <a:effectLst/>
                <a:latin typeface="+mn-lt"/>
              </a:rPr>
              <a:t>(19 feb - 26 ma, ‘45)</a:t>
            </a:r>
            <a:endParaRPr lang="nl-NL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4931AB-7197-4E3E-BA11-B48F3F8D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69" y="2257989"/>
            <a:ext cx="11468705" cy="3695136"/>
          </a:xfrm>
        </p:spPr>
        <p:txBody>
          <a:bodyPr>
            <a:normAutofit fontScale="92500"/>
          </a:bodyPr>
          <a:lstStyle/>
          <a:p>
            <a:r>
              <a:rPr lang="nl-NL" sz="4000" dirty="0"/>
              <a:t>Islandhopping</a:t>
            </a:r>
          </a:p>
          <a:p>
            <a:r>
              <a:rPr lang="nl-NL" sz="4000" dirty="0"/>
              <a:t>Japans grondgebied</a:t>
            </a:r>
          </a:p>
          <a:p>
            <a:r>
              <a:rPr lang="nl-NL" sz="4000" dirty="0"/>
              <a:t>Fanatieke Japanse verdediging</a:t>
            </a:r>
          </a:p>
          <a:p>
            <a:r>
              <a:rPr lang="nl-NL" sz="4000" dirty="0"/>
              <a:t>Gevolg: Amerikaanse bombardementen op Japan.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402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okinawa">
            <a:extLst>
              <a:ext uri="{FF2B5EF4-FFF2-40B4-BE49-F238E27FC236}">
                <a16:creationId xmlns:a16="http://schemas.microsoft.com/office/drawing/2014/main" id="{0C9485F3-0EB1-426D-AB96-B016026E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3AC430-09E8-463D-A98C-8622600E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err="1">
                <a:highlight>
                  <a:srgbClr val="800000"/>
                </a:highlight>
              </a:rPr>
              <a:t>Okinawa</a:t>
            </a:r>
            <a:endParaRPr lang="nl-NL" sz="5400" dirty="0"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A70848-507D-404E-BCB0-AC8E41CDF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27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266</Words>
  <Application>Microsoft Office PowerPoint</Application>
  <PresentationFormat>Breedbeeld</PresentationFormat>
  <Paragraphs>57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Damask</vt:lpstr>
      <vt:lpstr>De Pacifische Oorlog en Japanse bezetting van  Nederlands-Indië</vt:lpstr>
      <vt:lpstr>Planning</vt:lpstr>
      <vt:lpstr>Even herhalen</vt:lpstr>
      <vt:lpstr>8 december</vt:lpstr>
      <vt:lpstr>Midway (4-7 juni, 1942)</vt:lpstr>
      <vt:lpstr>Bezetting van nederlands-Indië  (1942-1945)</vt:lpstr>
      <vt:lpstr>Jappenkampen en Dodenspoorlijn             Ziekte, hongersnood en zware arbeid</vt:lpstr>
      <vt:lpstr>Iwo Jima (19 feb - 26 ma, ‘45)</vt:lpstr>
      <vt:lpstr>Okinawa</vt:lpstr>
      <vt:lpstr>Okinawa  (1 apr – 22 juni ‘45)</vt:lpstr>
      <vt:lpstr>The manhattanproject</vt:lpstr>
      <vt:lpstr>Het einde</vt:lpstr>
      <vt:lpstr>PowerPoint-presentatie</vt:lpstr>
      <vt:lpstr>Politionele acties (1946-1949)</vt:lpstr>
      <vt:lpstr>Toetsstof SO.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Pacifische Zeeoorlog en Japanse bezetting van  Nederlands-Indië</dc:title>
  <dc:creator>ferry vd horst</dc:creator>
  <cp:lastModifiedBy>ferry vd horst</cp:lastModifiedBy>
  <cp:revision>4</cp:revision>
  <dcterms:created xsi:type="dcterms:W3CDTF">2020-03-08T17:31:22Z</dcterms:created>
  <dcterms:modified xsi:type="dcterms:W3CDTF">2020-03-08T20:56:25Z</dcterms:modified>
</cp:coreProperties>
</file>